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75" r:id="rId5"/>
    <p:sldId id="257" r:id="rId6"/>
    <p:sldId id="261" r:id="rId7"/>
    <p:sldId id="270" r:id="rId8"/>
    <p:sldId id="286" r:id="rId9"/>
    <p:sldId id="278" r:id="rId10"/>
    <p:sldId id="272" r:id="rId11"/>
    <p:sldId id="287" r:id="rId12"/>
    <p:sldId id="289" r:id="rId13"/>
    <p:sldId id="281" r:id="rId14"/>
    <p:sldId id="288" r:id="rId15"/>
    <p:sldId id="279" r:id="rId16"/>
    <p:sldId id="274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Daniel Sarmiento Abello" initials="JDSA" lastIdx="4" clrIdx="0">
    <p:extLst>
      <p:ext uri="{19B8F6BF-5375-455C-9EA6-DF929625EA0E}">
        <p15:presenceInfo xmlns:p15="http://schemas.microsoft.com/office/powerpoint/2012/main" userId="Juan Daniel Sarmiento Abe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CB33"/>
    <a:srgbClr val="E43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752" autoAdjust="0"/>
  </p:normalViewPr>
  <p:slideViewPr>
    <p:cSldViewPr snapToGrid="0">
      <p:cViewPr varScale="1">
        <p:scale>
          <a:sx n="70" d="100"/>
          <a:sy n="70" d="100"/>
        </p:scale>
        <p:origin x="4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1A0B1-05EB-4A3C-810E-D1DE4F8D46D9}" type="datetimeFigureOut">
              <a:rPr lang="es-CO" smtClean="0"/>
              <a:t>29/11/2023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D79BE-C909-45AB-89EB-D7790621AB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803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dirty="0"/>
              <a:t>Un radar es un dispositivo compuesto por un generador de ondas electromagnéticas conectado a una antena y aun sistema electrónico para el procesamiento de datos, el cual emite pulsos de corta duración.</a:t>
            </a:r>
            <a:r>
              <a:rPr lang="es-CO" dirty="0"/>
              <a:t>El radar de apertura sintética  (SAR), e un sensor activo que mide distancias por medio de un pulso de onda electromagnética en cierto ancho de banda  y mide la cantidad  de energía </a:t>
            </a:r>
            <a:r>
              <a:rPr lang="es-CO" dirty="0" err="1"/>
              <a:t>retrodispersada</a:t>
            </a:r>
            <a:r>
              <a:rPr lang="es-CO" dirty="0"/>
              <a:t> por el objeto.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CO" dirty="0"/>
              <a:t>Esta energía regresara con cierto retraso,  amplitud y polarización en función de la distancia del objeto impactado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CO" dirty="0"/>
              <a:t>La longitud de ondas del de los radares SAR trabajan en la región del microondas por lo que la ausencia de luz o las condiciones climáticas no lo afectan.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D79BE-C909-45AB-89EB-D7790621AB8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699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La imágenes se obtuvieron del sitio web </a:t>
            </a:r>
            <a:r>
              <a:rPr lang="es-CO" sz="1200" dirty="0" err="1"/>
              <a:t>Slaska</a:t>
            </a:r>
            <a:r>
              <a:rPr lang="es-CO" sz="1200" dirty="0"/>
              <a:t> </a:t>
            </a:r>
            <a:r>
              <a:rPr lang="es-CO" sz="1200" dirty="0" err="1"/>
              <a:t>Satellite</a:t>
            </a:r>
            <a:r>
              <a:rPr lang="es-CO" sz="1200" dirty="0"/>
              <a:t> </a:t>
            </a:r>
            <a:r>
              <a:rPr lang="es-CO" sz="1200" dirty="0" err="1"/>
              <a:t>Facility</a:t>
            </a:r>
            <a:r>
              <a:rPr lang="es-CO" sz="1200" dirty="0"/>
              <a:t> que es la </a:t>
            </a:r>
            <a:r>
              <a:rPr lang="es-ES" b="0" i="0" dirty="0">
                <a:solidFill>
                  <a:srgbClr val="FFFFFF"/>
                </a:solidFill>
                <a:effectLst/>
                <a:latin typeface="Barlow" panose="020B0604020202020204" pitchFamily="2" charset="0"/>
              </a:rPr>
              <a:t>Instalación de satélites de Alaska, la </a:t>
            </a:r>
            <a:r>
              <a:rPr lang="es-ES" b="0" i="0" dirty="0" err="1">
                <a:solidFill>
                  <a:srgbClr val="FFFFFF"/>
                </a:solidFill>
                <a:effectLst/>
                <a:latin typeface="Barlow" panose="020B0604020202020204" pitchFamily="2" charset="0"/>
              </a:rPr>
              <a:t>cuar</a:t>
            </a:r>
            <a:r>
              <a:rPr lang="es-ES" b="0" i="0" dirty="0">
                <a:solidFill>
                  <a:srgbClr val="FFFFFF"/>
                </a:solidFill>
                <a:effectLst/>
                <a:latin typeface="Barlow" panose="020B0604020202020204" pitchFamily="2" charset="0"/>
              </a:rPr>
              <a:t> comparte la base de datos con todas las agencias espaciales </a:t>
            </a:r>
            <a:endParaRPr lang="es-CO" sz="1200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D79BE-C909-45AB-89EB-D7790621AB89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503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La imágenes se obtuvieron del sitio web </a:t>
            </a:r>
            <a:r>
              <a:rPr lang="es-CO" sz="1200" dirty="0" err="1"/>
              <a:t>Slaska</a:t>
            </a:r>
            <a:r>
              <a:rPr lang="es-CO" sz="1200" dirty="0"/>
              <a:t> </a:t>
            </a:r>
            <a:r>
              <a:rPr lang="es-CO" sz="1200" dirty="0" err="1"/>
              <a:t>Satellite</a:t>
            </a:r>
            <a:r>
              <a:rPr lang="es-CO" sz="1200" dirty="0"/>
              <a:t> </a:t>
            </a:r>
            <a:r>
              <a:rPr lang="es-CO" sz="1200" dirty="0" err="1"/>
              <a:t>Facility</a:t>
            </a:r>
            <a:r>
              <a:rPr lang="es-CO" sz="1200" dirty="0"/>
              <a:t> que es la </a:t>
            </a:r>
            <a:r>
              <a:rPr lang="es-ES" b="0" i="0" dirty="0">
                <a:solidFill>
                  <a:srgbClr val="FFFFFF"/>
                </a:solidFill>
                <a:effectLst/>
                <a:latin typeface="Barlow" panose="020B0604020202020204" pitchFamily="2" charset="0"/>
              </a:rPr>
              <a:t>Instalación de satélites de Alaska, la </a:t>
            </a:r>
            <a:r>
              <a:rPr lang="es-ES" b="0" i="0" dirty="0" err="1">
                <a:solidFill>
                  <a:srgbClr val="FFFFFF"/>
                </a:solidFill>
                <a:effectLst/>
                <a:latin typeface="Barlow" panose="020B0604020202020204" pitchFamily="2" charset="0"/>
              </a:rPr>
              <a:t>cuar</a:t>
            </a:r>
            <a:r>
              <a:rPr lang="es-ES" b="0" i="0" dirty="0">
                <a:solidFill>
                  <a:srgbClr val="FFFFFF"/>
                </a:solidFill>
                <a:effectLst/>
                <a:latin typeface="Barlow" panose="020B0604020202020204" pitchFamily="2" charset="0"/>
              </a:rPr>
              <a:t> comparte la base de datos con todas las agencias espaciales </a:t>
            </a:r>
            <a:endParaRPr lang="es-CO" sz="1200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D79BE-C909-45AB-89EB-D7790621AB89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485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RECALL: </a:t>
            </a:r>
            <a:r>
              <a:rPr lang="es-CO" dirty="0" err="1"/>
              <a:t>Sensitividad</a:t>
            </a:r>
            <a:endParaRPr lang="es-CO" dirty="0"/>
          </a:p>
          <a:p>
            <a:r>
              <a:rPr lang="es-CO" dirty="0" err="1"/>
              <a:t>Accuaracy</a:t>
            </a:r>
            <a:r>
              <a:rPr lang="es-CO" dirty="0"/>
              <a:t> : Exactitud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D79BE-C909-45AB-89EB-D7790621AB89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496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322BE-44B1-436C-ADD6-C64DC56F6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75D12F-278F-476D-8658-754D08CCA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913F8-CE2C-43F7-A267-A3284A15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E0ED-026D-4D6C-878A-908492A92960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11B9E4-E88F-4B87-8DD7-5C491058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99F1E-FE91-4C5C-A586-1199DA18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01C99-CCAC-4307-9427-59CAE3C2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DE2936-52B6-4A44-9BE4-FEDCB04BC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AB0B12-4A20-4678-AB9A-725275E7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8110-41D5-48C4-A32B-00D5E1C41253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7508A-AAD2-42D8-9206-1F2E6DE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D6EB7-498E-4649-8345-B8D77BBE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7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EAD25E-C5C7-4B51-BDA3-1873C8005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26C45E-817A-4CA9-AA3E-8DA65F3EE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56C5FF-3A17-4B3C-8723-01D57E16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500F-FAA8-4212-A73D-E5D175AD92F9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013E96-6DE0-4FDE-AF23-924451FA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48B47C-493D-4C21-BCB2-AAC30ED8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0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9BA96-E553-4677-A032-99143830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4DAF20-234B-42C3-B160-B9B27972A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DE82D-D90C-46CD-A680-039351C5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675C-20A4-4C98-AAC9-0C7949BACDEB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033A5B-769A-487A-B6F0-7CE7476D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4A5698-73DF-4EF9-BD2D-87D89FF3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2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48523-62F6-41F2-B406-A9BB5FF3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A11823-0CFC-4BA8-BF6C-F0A77B087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88CCA7-610D-4BF4-8E01-B7956B01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79EB-B445-443B-A860-82FD568459C6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FDBDCF-0418-462F-B910-ED0B270C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8FAD0B-3797-452A-85CC-7AE8D89B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9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4903E-3782-4EEB-9A4F-3D4C00EC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139215-9099-42C1-946D-C6F74FD04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C34312-ED23-4C91-991E-45BD433F4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7F9E71-C24B-46A2-AD8B-460778E7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78C4-1A49-4123-AB99-03C97962A49D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07736C-7076-4924-A6CD-6B4219E3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378A41-EAB0-494A-8166-93772ECD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7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9C057-A037-4781-A9C0-B1278506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E61B6-D3B0-474D-8936-0421E3282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268BC4-5789-49C8-8B8C-C98CEF1A6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0FE5E5-DA83-449E-B04B-85ABC8840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0E9C24-0C67-40FA-B1AA-3402EEC7B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2237E30-1DA9-4494-931A-2B80FD86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28F8-4316-4197-90C5-C232CD95CADF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2F00420-4296-4778-9303-57F796C7C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3800C07-0E86-41AE-BE8F-0FAD818C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3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E9054-3881-43DF-838C-403D4CDF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91BBAB-5DCC-4CEF-BB75-18ADBF19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14E5-2490-44ED-B0DF-D2B000496424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1EEB4F-3848-4E6D-B618-0D509005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CE2940E-F9E2-41A3-B07B-C1B72227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4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BF1730-FA11-49CC-9530-5250D857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C5ED-8E97-4295-906F-3071B62E2F8D}" type="datetime1">
              <a:rPr lang="en-US" smtClean="0"/>
              <a:t>11/29/2023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CD101C8-1FB2-40DE-8B3A-7C6378CE1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F558E9-1040-4FFD-95F7-3A9FB3D7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1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B0F2B-6BCF-426D-8EAF-22F5AC962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252AD6-CD90-4321-9867-1307FB3A5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BE2930-D064-4235-90D7-DEE197F23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BC3EBD-E7B9-4E95-AC5C-85121354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17C-D10F-408C-BAA3-3B8A8CC3F871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9CBE7D-44DA-4BBC-9E51-E7CF14E0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EEE87A-1F14-447B-BEBD-034240F1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9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14436-3104-48F5-BD76-2425A149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8C24FEA-2C3B-440C-A995-7A4801D1A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C582D3-B46F-4DD8-BBA1-25CE36FBE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06EFC3-627A-44D1-96A0-FADFDA82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0AAE-1A8D-447B-A15F-A2AA73BC4ACB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B84093-3DF6-4EAB-8B28-36C52202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39EC9C-E659-40B4-849A-3C873018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9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B0287F1-6E88-4C49-B063-AFA8FCEC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9CFD00-3F89-476B-8D38-EF0BFEDBD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A84B43-472A-4237-8643-216F95686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E9D3E-8FD3-4679-BAA5-2E75ADDCD6E1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17B754-5E82-4DB0-BFC6-DD492DAA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3811AD-4549-4CFA-90D7-3FD2BF49D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2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en blanco y negro de una montaña&#10;&#10;Descripción generada automáticamente con confianza media">
            <a:extLst>
              <a:ext uri="{FF2B5EF4-FFF2-40B4-BE49-F238E27FC236}">
                <a16:creationId xmlns:a16="http://schemas.microsoft.com/office/drawing/2014/main" id="{B76FC896-B343-42F2-9ABC-21CCE583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1" b="87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C9A4790C-7655-4BE8-BDDE-4E9113DC892E}"/>
              </a:ext>
            </a:extLst>
          </p:cNvPr>
          <p:cNvSpPr/>
          <p:nvPr/>
        </p:nvSpPr>
        <p:spPr>
          <a:xfrm>
            <a:off x="1" y="5317240"/>
            <a:ext cx="12115800" cy="7448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Clasificación</a:t>
            </a: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cuerpos</a:t>
            </a: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agua</a:t>
            </a: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utilizando</a:t>
            </a: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imágenes</a:t>
            </a:r>
            <a:r>
              <a:rPr lang="en-US" sz="2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de radar SAR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25A476-32AE-4A48-9112-6FB8B8A2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7CE633F-9882-4A5C-83A2-1109D0C73261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82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8314004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dirty="0">
                <a:latin typeface="+mn-lt"/>
                <a:ea typeface="+mn-ea"/>
                <a:cs typeface="+mn-cs"/>
              </a:rPr>
              <a:t>Modelo del clasificador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Imagen 4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D1A1725-6671-4B56-A6DF-C8085C12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53252565-DCE4-427F-BFD6-48B96A8EDF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300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11471CE-232A-4F0C-8642-607B3275C528}"/>
              </a:ext>
            </a:extLst>
          </p:cNvPr>
          <p:cNvSpPr/>
          <p:nvPr/>
        </p:nvSpPr>
        <p:spPr>
          <a:xfrm>
            <a:off x="301225" y="1200425"/>
            <a:ext cx="817127" cy="469065"/>
          </a:xfrm>
          <a:prstGeom prst="roundRect">
            <a:avLst/>
          </a:prstGeom>
          <a:solidFill>
            <a:schemeClr val="accent2">
              <a:lumMod val="75000"/>
              <a:alpha val="81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D65A0A0-CA9C-40A7-A789-BCC1EB2E36D8}"/>
              </a:ext>
            </a:extLst>
          </p:cNvPr>
          <p:cNvSpPr txBox="1">
            <a:spLocks/>
          </p:cNvSpPr>
          <p:nvPr/>
        </p:nvSpPr>
        <p:spPr>
          <a:xfrm>
            <a:off x="1319318" y="1348743"/>
            <a:ext cx="7322264" cy="3462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6000" dirty="0">
                <a:latin typeface="+mn-lt"/>
                <a:ea typeface="+mn-ea"/>
                <a:cs typeface="+mn-cs"/>
              </a:rPr>
              <a:t>Red neuronal convolucional CNN</a:t>
            </a:r>
          </a:p>
          <a:p>
            <a:endParaRPr lang="es-CO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D8EAF84-2D9D-409E-B357-91DD5367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8" y="1717334"/>
            <a:ext cx="11033091" cy="4443436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F1470CD-C115-4D31-9A65-A4A569715A18}"/>
              </a:ext>
            </a:extLst>
          </p:cNvPr>
          <p:cNvSpPr/>
          <p:nvPr/>
        </p:nvSpPr>
        <p:spPr>
          <a:xfrm>
            <a:off x="1887047" y="2082941"/>
            <a:ext cx="1073068" cy="3674764"/>
          </a:xfrm>
          <a:prstGeom prst="roundRect">
            <a:avLst>
              <a:gd name="adj" fmla="val 19776"/>
            </a:avLst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  <a:p>
            <a:pPr algn="ctr"/>
            <a:endParaRPr lang="es-CO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CF01C87-BA6B-4466-9F96-ACCC0A7DF6CE}"/>
              </a:ext>
            </a:extLst>
          </p:cNvPr>
          <p:cNvSpPr/>
          <p:nvPr/>
        </p:nvSpPr>
        <p:spPr>
          <a:xfrm>
            <a:off x="2999253" y="2424647"/>
            <a:ext cx="920379" cy="3084609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EEAE017-C93F-4412-8113-42177290EA1B}"/>
              </a:ext>
            </a:extLst>
          </p:cNvPr>
          <p:cNvSpPr/>
          <p:nvPr/>
        </p:nvSpPr>
        <p:spPr>
          <a:xfrm>
            <a:off x="3958032" y="2082940"/>
            <a:ext cx="1113894" cy="3674765"/>
          </a:xfrm>
          <a:prstGeom prst="roundRect">
            <a:avLst>
              <a:gd name="adj" fmla="val 19776"/>
            </a:avLst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CBDE224-5D0C-4416-A1F5-B0AEFA4D1B90}"/>
              </a:ext>
            </a:extLst>
          </p:cNvPr>
          <p:cNvSpPr/>
          <p:nvPr/>
        </p:nvSpPr>
        <p:spPr>
          <a:xfrm>
            <a:off x="6119629" y="2082940"/>
            <a:ext cx="1119511" cy="3821276"/>
          </a:xfrm>
          <a:prstGeom prst="roundRect">
            <a:avLst>
              <a:gd name="adj" fmla="val 19776"/>
            </a:avLst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3" name="Imagen 55">
            <a:extLst>
              <a:ext uri="{FF2B5EF4-FFF2-40B4-BE49-F238E27FC236}">
                <a16:creationId xmlns:a16="http://schemas.microsoft.com/office/drawing/2014/main" id="{93E40597-261F-48ED-AD3F-14E75E388CF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314440" y="3276600"/>
            <a:ext cx="2233517" cy="1665514"/>
          </a:xfrm>
          <a:prstGeom prst="rect">
            <a:avLst/>
          </a:prstGeom>
          <a:ln w="0"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FB9B4F-F4B1-45F8-8E22-4C8A81271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702" y="3439868"/>
            <a:ext cx="875511" cy="126247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E7BD941-DB66-478F-9376-7B75B761F5A6}"/>
              </a:ext>
            </a:extLst>
          </p:cNvPr>
          <p:cNvSpPr txBox="1"/>
          <p:nvPr/>
        </p:nvSpPr>
        <p:spPr>
          <a:xfrm>
            <a:off x="2122323" y="486069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10k</a:t>
            </a:r>
          </a:p>
        </p:txBody>
      </p:sp>
      <p:pic>
        <p:nvPicPr>
          <p:cNvPr id="10" name="Imagen 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1BE4608-219F-484B-9772-06449A967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7" y="3531545"/>
            <a:ext cx="893826" cy="89382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E274F47-79EE-48DD-8CC1-946872BA1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329" y="3531686"/>
            <a:ext cx="695726" cy="691882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E4020C0-1F59-4CDA-83AA-BD9BF0A37300}"/>
              </a:ext>
            </a:extLst>
          </p:cNvPr>
          <p:cNvSpPr txBox="1"/>
          <p:nvPr/>
        </p:nvSpPr>
        <p:spPr>
          <a:xfrm>
            <a:off x="3038360" y="4324996"/>
            <a:ext cx="97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MaxPoo</a:t>
            </a:r>
            <a:endParaRPr lang="es-CO" dirty="0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F9458C7-A7EB-4680-9C2C-944341E8E917}"/>
              </a:ext>
            </a:extLst>
          </p:cNvPr>
          <p:cNvSpPr/>
          <p:nvPr/>
        </p:nvSpPr>
        <p:spPr>
          <a:xfrm>
            <a:off x="5131005" y="2424647"/>
            <a:ext cx="920379" cy="3084609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9444EAC7-38B3-4146-960D-F6EC713F9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331" y="3531545"/>
            <a:ext cx="695726" cy="691882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9CD90A91-02DC-44D3-98D3-D822931546E0}"/>
              </a:ext>
            </a:extLst>
          </p:cNvPr>
          <p:cNvSpPr txBox="1"/>
          <p:nvPr/>
        </p:nvSpPr>
        <p:spPr>
          <a:xfrm>
            <a:off x="5117369" y="4332110"/>
            <a:ext cx="97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MaxPoo</a:t>
            </a:r>
            <a:endParaRPr lang="es-CO" dirty="0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8504245E-6CA7-4201-BFBE-FB0A1D4C8BB9}"/>
              </a:ext>
            </a:extLst>
          </p:cNvPr>
          <p:cNvSpPr/>
          <p:nvPr/>
        </p:nvSpPr>
        <p:spPr>
          <a:xfrm>
            <a:off x="7354831" y="2385770"/>
            <a:ext cx="920379" cy="3084609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62877CAB-9DA6-456B-AD13-0546B68E1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157" y="3492668"/>
            <a:ext cx="695726" cy="691882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A39225E3-9A71-4521-B0B9-A2D618BDF520}"/>
              </a:ext>
            </a:extLst>
          </p:cNvPr>
          <p:cNvSpPr txBox="1"/>
          <p:nvPr/>
        </p:nvSpPr>
        <p:spPr>
          <a:xfrm>
            <a:off x="7341195" y="4293233"/>
            <a:ext cx="97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MaxPoo</a:t>
            </a:r>
            <a:endParaRPr lang="es-CO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BB64149-21AF-4AE3-82F4-5BEDEB3E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4134" y="3379668"/>
            <a:ext cx="959008" cy="138287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BA0ED80D-5D9A-44B2-92CD-A0A7B4308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8720" y="3429000"/>
            <a:ext cx="931079" cy="1296308"/>
          </a:xfrm>
          <a:prstGeom prst="rect">
            <a:avLst/>
          </a:prstGeom>
        </p:spPr>
      </p:pic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D53ADD0A-F69D-43C2-B150-43D75556C915}"/>
              </a:ext>
            </a:extLst>
          </p:cNvPr>
          <p:cNvSpPr/>
          <p:nvPr/>
        </p:nvSpPr>
        <p:spPr>
          <a:xfrm>
            <a:off x="8568657" y="4139921"/>
            <a:ext cx="1815100" cy="1316299"/>
          </a:xfrm>
          <a:prstGeom prst="roundRect">
            <a:avLst/>
          </a:prstGeom>
          <a:solidFill>
            <a:schemeClr val="tx1">
              <a:lumMod val="65000"/>
              <a:lumOff val="35000"/>
              <a:alpha val="12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7468765-A07E-4552-BCE8-3E60192727E4}"/>
              </a:ext>
            </a:extLst>
          </p:cNvPr>
          <p:cNvSpPr txBox="1"/>
          <p:nvPr/>
        </p:nvSpPr>
        <p:spPr>
          <a:xfrm>
            <a:off x="8680984" y="4949354"/>
            <a:ext cx="174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Dro</a:t>
            </a:r>
            <a:r>
              <a:rPr lang="es-CO" dirty="0"/>
              <a:t> </a:t>
            </a:r>
            <a:r>
              <a:rPr lang="es-CO" dirty="0" err="1"/>
              <a:t>pout</a:t>
            </a:r>
            <a:r>
              <a:rPr lang="es-CO" dirty="0"/>
              <a:t> %50</a:t>
            </a: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FAAD820C-6A52-4DFD-B001-573C06B66CF6}"/>
              </a:ext>
            </a:extLst>
          </p:cNvPr>
          <p:cNvSpPr/>
          <p:nvPr/>
        </p:nvSpPr>
        <p:spPr>
          <a:xfrm>
            <a:off x="9087575" y="3239134"/>
            <a:ext cx="698728" cy="171022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18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809FC017-B355-4599-9E75-39DFFBDD2854}"/>
              </a:ext>
            </a:extLst>
          </p:cNvPr>
          <p:cNvSpPr txBox="1"/>
          <p:nvPr/>
        </p:nvSpPr>
        <p:spPr>
          <a:xfrm>
            <a:off x="9148918" y="2845880"/>
            <a:ext cx="56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256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0B6322F-149D-4ECB-A046-7284A82D0F4C}"/>
              </a:ext>
            </a:extLst>
          </p:cNvPr>
          <p:cNvSpPr txBox="1"/>
          <p:nvPr/>
        </p:nvSpPr>
        <p:spPr>
          <a:xfrm>
            <a:off x="9888357" y="3315001"/>
            <a:ext cx="37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2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ED6EBA77-D4A8-4FC7-8682-DB78B4261038}"/>
              </a:ext>
            </a:extLst>
          </p:cNvPr>
          <p:cNvSpPr/>
          <p:nvPr/>
        </p:nvSpPr>
        <p:spPr>
          <a:xfrm>
            <a:off x="9795648" y="3637201"/>
            <a:ext cx="505251" cy="104131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18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026" name="Picture 2" descr="Redes neuronales. Programa de Visión… | by Bootcamp AI | Medium">
            <a:extLst>
              <a:ext uri="{FF2B5EF4-FFF2-40B4-BE49-F238E27FC236}">
                <a16:creationId xmlns:a16="http://schemas.microsoft.com/office/drawing/2014/main" id="{38FCF8E4-3FB2-4C78-B859-CFBDDCA7C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32" y="2564620"/>
            <a:ext cx="974167" cy="75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Redes neuronales. Programa de Visión… | by Bootcamp AI | Medium">
            <a:extLst>
              <a:ext uri="{FF2B5EF4-FFF2-40B4-BE49-F238E27FC236}">
                <a16:creationId xmlns:a16="http://schemas.microsoft.com/office/drawing/2014/main" id="{EE4E2BE8-C330-490F-8035-A7AB28766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998" y="2556406"/>
            <a:ext cx="974167" cy="75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Redes neuronales. Programa de Visión… | by Bootcamp AI | Medium">
            <a:extLst>
              <a:ext uri="{FF2B5EF4-FFF2-40B4-BE49-F238E27FC236}">
                <a16:creationId xmlns:a16="http://schemas.microsoft.com/office/drawing/2014/main" id="{8BEE9413-6413-48F6-8A77-CD7157EF0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72" y="2517096"/>
            <a:ext cx="1020986" cy="7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E257642-87BC-4B1F-9F83-C98DFBBBA4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4926" y="2952454"/>
            <a:ext cx="1188375" cy="503871"/>
          </a:xfrm>
          <a:prstGeom prst="rect">
            <a:avLst/>
          </a:prstGeom>
        </p:spPr>
      </p:pic>
      <p:pic>
        <p:nvPicPr>
          <p:cNvPr id="61" name="Picture 2" descr="Redes neuronales. Programa de Visión… | by Bootcamp AI | Medium">
            <a:extLst>
              <a:ext uri="{FF2B5EF4-FFF2-40B4-BE49-F238E27FC236}">
                <a16:creationId xmlns:a16="http://schemas.microsoft.com/office/drawing/2014/main" id="{5355B82B-A3E8-4710-A042-36303B4C3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57" y="2047206"/>
            <a:ext cx="1020986" cy="7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4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91A67D7E-B79E-43C9-BCF0-E48CFD5EF0F8}"/>
              </a:ext>
            </a:extLst>
          </p:cNvPr>
          <p:cNvSpPr/>
          <p:nvPr/>
        </p:nvSpPr>
        <p:spPr>
          <a:xfrm>
            <a:off x="5772243" y="3917803"/>
            <a:ext cx="6056779" cy="23190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8314004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dirty="0">
                <a:latin typeface="+mn-lt"/>
                <a:ea typeface="+mn-ea"/>
                <a:cs typeface="+mn-cs"/>
              </a:rPr>
              <a:t>Resultados  y conclusiones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Imagen 4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D1A1725-6671-4B56-A6DF-C8085C125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53252565-DCE4-427F-BFD6-48B96A8EDF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72B0867-CCE9-482E-B092-880B4EFC9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5" y="1434958"/>
            <a:ext cx="4737798" cy="468463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3450FF1-3D81-42EE-93F7-F27405004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199" y="1455550"/>
            <a:ext cx="6056780" cy="231906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C2D4F0E-1BF0-4F94-A8EB-98316FE1DC9F}"/>
              </a:ext>
            </a:extLst>
          </p:cNvPr>
          <p:cNvSpPr txBox="1"/>
          <p:nvPr/>
        </p:nvSpPr>
        <p:spPr>
          <a:xfrm>
            <a:off x="5869839" y="4107841"/>
            <a:ext cx="5818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</a:t>
            </a:r>
            <a:r>
              <a:rPr lang="es-ES" sz="2400" b="1" dirty="0"/>
              <a:t>Si bien se utilizaron varias técnicas como el </a:t>
            </a:r>
            <a:r>
              <a:rPr lang="es-ES" sz="2400" b="1" dirty="0" err="1"/>
              <a:t>Dro</a:t>
            </a:r>
            <a:r>
              <a:rPr lang="es-ES" sz="2400" b="1" dirty="0"/>
              <a:t> </a:t>
            </a:r>
            <a:r>
              <a:rPr lang="es-ES" sz="2400" b="1" dirty="0" err="1"/>
              <a:t>pout</a:t>
            </a:r>
            <a:r>
              <a:rPr lang="es-ES" sz="2400" b="1" dirty="0"/>
              <a:t> y el generador de imágenes aleatorias de </a:t>
            </a:r>
            <a:r>
              <a:rPr lang="es-ES" sz="2400" b="1" dirty="0" err="1"/>
              <a:t>TensorFlow</a:t>
            </a:r>
            <a:r>
              <a:rPr lang="es-ES" sz="2400" b="1" dirty="0"/>
              <a:t>, el modelo no podaría presentar sobre ajuste debido a los altos resultados alcanzados en las métricas</a:t>
            </a:r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76101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9680CB-26B3-46FF-83F1-F690EF07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25D3A85D-D530-4E85-B425-48822A41C621}"/>
              </a:ext>
            </a:extLst>
          </p:cNvPr>
          <p:cNvSpPr txBox="1">
            <a:spLocks/>
          </p:cNvSpPr>
          <p:nvPr/>
        </p:nvSpPr>
        <p:spPr>
          <a:xfrm>
            <a:off x="-652386" y="364138"/>
            <a:ext cx="6190412" cy="633830"/>
          </a:xfrm>
          <a:prstGeom prst="rect">
            <a:avLst/>
          </a:prstGeom>
          <a:ln w="31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400" dirty="0"/>
              <a:t>Referencias</a:t>
            </a:r>
          </a:p>
        </p:txBody>
      </p:sp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318136D-9B31-481B-B236-C410B65CC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2A20B65-EE63-4C61-A319-5724569034E7}"/>
              </a:ext>
            </a:extLst>
          </p:cNvPr>
          <p:cNvSpPr txBox="1"/>
          <p:nvPr/>
        </p:nvSpPr>
        <p:spPr>
          <a:xfrm>
            <a:off x="969762" y="1594505"/>
            <a:ext cx="1025247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/>
              <a:t>[1]	Universidad del </a:t>
            </a:r>
            <a:r>
              <a:rPr lang="es-CO" sz="2000" b="1" dirty="0" err="1"/>
              <a:t>pais</a:t>
            </a:r>
            <a:r>
              <a:rPr lang="es-CO" sz="2000" b="1" dirty="0"/>
              <a:t> vasco, “El espectro electromagnético — Cuaderno de Cultura  Científica.” </a:t>
            </a:r>
            <a:r>
              <a:rPr lang="es-CO" sz="2000" b="1" dirty="0" err="1"/>
              <a:t>Accessed</a:t>
            </a:r>
            <a:r>
              <a:rPr lang="es-CO" sz="2000" b="1" dirty="0"/>
              <a:t>: Sep. 24, 2023. [Online]. </a:t>
            </a:r>
            <a:r>
              <a:rPr lang="es-CO" sz="2000" b="1" dirty="0" err="1"/>
              <a:t>Available</a:t>
            </a:r>
            <a:r>
              <a:rPr lang="es-CO" sz="2000" b="1" dirty="0"/>
              <a:t>: https://culturacientifica.com/2016/08/16/el-espectro-electromagnetico/</a:t>
            </a:r>
          </a:p>
          <a:p>
            <a:r>
              <a:rPr lang="es-CO" sz="2000" b="1" dirty="0"/>
              <a:t>[2]	</a:t>
            </a:r>
            <a:r>
              <a:rPr lang="es-CO" sz="2000" b="1" dirty="0" err="1"/>
              <a:t>University</a:t>
            </a:r>
            <a:r>
              <a:rPr lang="es-CO" sz="2000" b="1" dirty="0"/>
              <a:t> </a:t>
            </a:r>
            <a:r>
              <a:rPr lang="es-CO" sz="2000" b="1" dirty="0" err="1"/>
              <a:t>of</a:t>
            </a:r>
            <a:r>
              <a:rPr lang="es-CO" sz="2000" b="1" dirty="0"/>
              <a:t> Alaska Fairbanks, “ASF Home | Alaska </a:t>
            </a:r>
            <a:r>
              <a:rPr lang="es-CO" sz="2000" b="1" dirty="0" err="1"/>
              <a:t>Satellite</a:t>
            </a:r>
            <a:r>
              <a:rPr lang="es-CO" sz="2000" b="1" dirty="0"/>
              <a:t> </a:t>
            </a:r>
            <a:r>
              <a:rPr lang="es-CO" sz="2000" b="1" dirty="0" err="1"/>
              <a:t>Facility</a:t>
            </a:r>
            <a:r>
              <a:rPr lang="es-CO" sz="2000" b="1" dirty="0"/>
              <a:t>.” </a:t>
            </a:r>
            <a:r>
              <a:rPr lang="es-CO" sz="2000" b="1" dirty="0" err="1"/>
              <a:t>Accessed</a:t>
            </a:r>
            <a:r>
              <a:rPr lang="es-CO" sz="2000" b="1" dirty="0"/>
              <a:t>: Sep. 24, 2023. [Online]. </a:t>
            </a:r>
            <a:r>
              <a:rPr lang="es-CO" sz="2000" b="1" dirty="0" err="1"/>
              <a:t>Available</a:t>
            </a:r>
            <a:r>
              <a:rPr lang="es-CO" sz="2000" b="1" dirty="0"/>
              <a:t>: https://asf.alaska.edu/</a:t>
            </a:r>
          </a:p>
          <a:p>
            <a:r>
              <a:rPr lang="es-CO" sz="2000" b="1" dirty="0"/>
              <a:t>[3]	esa, “Explore data | </a:t>
            </a:r>
            <a:r>
              <a:rPr lang="es-CO" sz="2000" b="1" dirty="0" err="1"/>
              <a:t>Copernicus</a:t>
            </a:r>
            <a:r>
              <a:rPr lang="es-CO" sz="2000" b="1" dirty="0"/>
              <a:t> Data </a:t>
            </a:r>
            <a:r>
              <a:rPr lang="es-CO" sz="2000" b="1" dirty="0" err="1"/>
              <a:t>Space</a:t>
            </a:r>
            <a:r>
              <a:rPr lang="es-CO" sz="2000" b="1" dirty="0"/>
              <a:t> </a:t>
            </a:r>
            <a:r>
              <a:rPr lang="es-CO" sz="2000" b="1" dirty="0" err="1"/>
              <a:t>Ecosystem</a:t>
            </a:r>
            <a:r>
              <a:rPr lang="es-CO" sz="2000" b="1" dirty="0"/>
              <a:t>.” </a:t>
            </a:r>
            <a:r>
              <a:rPr lang="es-CO" sz="2000" b="1" dirty="0" err="1"/>
              <a:t>Accessed</a:t>
            </a:r>
            <a:r>
              <a:rPr lang="es-CO" sz="2000" b="1" dirty="0"/>
              <a:t>: Sep. 24, 2023. [Online]. </a:t>
            </a:r>
            <a:r>
              <a:rPr lang="es-CO" sz="2000" b="1" dirty="0" err="1"/>
              <a:t>Available</a:t>
            </a:r>
            <a:r>
              <a:rPr lang="es-CO" sz="2000" b="1" dirty="0"/>
              <a:t>: https://dataspace.copernicus.eu/explore-data</a:t>
            </a:r>
          </a:p>
          <a:p>
            <a:r>
              <a:rPr lang="es-CO" sz="2000" b="1" dirty="0"/>
              <a:t>[4]	NASA, “Introducción al Radar de Apertura Sintética - YouTube.” </a:t>
            </a:r>
            <a:r>
              <a:rPr lang="es-CO" sz="2000" b="1" dirty="0" err="1"/>
              <a:t>Accessed</a:t>
            </a:r>
            <a:r>
              <a:rPr lang="es-CO" sz="2000" b="1" dirty="0"/>
              <a:t>: Sep. 24, 2023. [Online]. </a:t>
            </a:r>
            <a:r>
              <a:rPr lang="es-CO" sz="2000" b="1" dirty="0" err="1"/>
              <a:t>Available</a:t>
            </a:r>
            <a:r>
              <a:rPr lang="es-CO" sz="2000" b="1" dirty="0"/>
              <a:t>: https://www.youtube.com/playlist?list=PLiuUQ9asub3SI5jSVOY4lmddsPSLDUrXq</a:t>
            </a:r>
          </a:p>
          <a:p>
            <a:r>
              <a:rPr lang="es-CO" sz="2000" b="1" dirty="0"/>
              <a:t>[5]	</a:t>
            </a:r>
            <a:r>
              <a:rPr lang="es-CO" sz="2000" b="1" dirty="0" err="1"/>
              <a:t>IGNSpain</a:t>
            </a:r>
            <a:r>
              <a:rPr lang="es-CO" sz="2000" b="1" dirty="0"/>
              <a:t>, “EL PROGRAMA COPERNICUS - YouTube.” </a:t>
            </a:r>
            <a:r>
              <a:rPr lang="es-CO" sz="2000" b="1" dirty="0" err="1"/>
              <a:t>Accessed</a:t>
            </a:r>
            <a:r>
              <a:rPr lang="es-CO" sz="2000" b="1" dirty="0"/>
              <a:t>: Sep. 24, 2023. [Online]. </a:t>
            </a:r>
            <a:r>
              <a:rPr lang="es-CO" sz="2000" b="1" dirty="0" err="1"/>
              <a:t>Available</a:t>
            </a:r>
            <a:r>
              <a:rPr lang="es-CO" sz="2000" b="1" dirty="0"/>
              <a:t>: https://www.youtube.com/playlist?list=PLLemwiHg3Tanwi63FVR6-_4pCJTIZNdOq</a:t>
            </a:r>
          </a:p>
          <a:p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868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9680CB-26B3-46FF-83F1-F690EF07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13</a:t>
            </a:fld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25D3A85D-D530-4E85-B425-48822A41C621}"/>
              </a:ext>
            </a:extLst>
          </p:cNvPr>
          <p:cNvSpPr txBox="1">
            <a:spLocks/>
          </p:cNvSpPr>
          <p:nvPr/>
        </p:nvSpPr>
        <p:spPr>
          <a:xfrm>
            <a:off x="2871864" y="2795170"/>
            <a:ext cx="6190412" cy="633830"/>
          </a:xfrm>
          <a:prstGeom prst="rect">
            <a:avLst/>
          </a:prstGeom>
          <a:ln w="31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400" dirty="0"/>
              <a:t>Gracias</a:t>
            </a:r>
          </a:p>
        </p:txBody>
      </p:sp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318136D-9B31-481B-B236-C410B65CC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9058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8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5C8DEB-AB4F-4050-B4E1-BA7BBE607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ABA3966-DA43-482B-B1E4-138187D3AB6B}"/>
              </a:ext>
            </a:extLst>
          </p:cNvPr>
          <p:cNvSpPr/>
          <p:nvPr/>
        </p:nvSpPr>
        <p:spPr>
          <a:xfrm>
            <a:off x="2081818" y="1459495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2EC598-E295-48E4-BB93-096DCEF88AF3}"/>
              </a:ext>
            </a:extLst>
          </p:cNvPr>
          <p:cNvSpPr/>
          <p:nvPr/>
        </p:nvSpPr>
        <p:spPr>
          <a:xfrm>
            <a:off x="2564934" y="1996329"/>
            <a:ext cx="301226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A43D4EA-8DC2-4DA0-8B16-0B3DD0D5ED09}"/>
              </a:ext>
            </a:extLst>
          </p:cNvPr>
          <p:cNvSpPr/>
          <p:nvPr/>
        </p:nvSpPr>
        <p:spPr>
          <a:xfrm>
            <a:off x="3153256" y="2644946"/>
            <a:ext cx="301225" cy="30388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AC595DA-E893-4D2B-AA2D-9FC5D34BB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327" y="6492875"/>
            <a:ext cx="27432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2</a:t>
            </a:fld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E4298F7-5A56-4883-840A-D5D623446E40}"/>
              </a:ext>
            </a:extLst>
          </p:cNvPr>
          <p:cNvSpPr/>
          <p:nvPr/>
        </p:nvSpPr>
        <p:spPr>
          <a:xfrm>
            <a:off x="3753383" y="3429976"/>
            <a:ext cx="339637" cy="3038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B89A619-D58D-47ED-A161-22005400D400}"/>
              </a:ext>
            </a:extLst>
          </p:cNvPr>
          <p:cNvSpPr txBox="1"/>
          <p:nvPr/>
        </p:nvSpPr>
        <p:spPr>
          <a:xfrm>
            <a:off x="3454481" y="2474855"/>
            <a:ext cx="6766236" cy="5211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CO" sz="3600" b="1" dirty="0"/>
              <a:t>Macro proceso</a:t>
            </a:r>
            <a:endParaRPr lang="es-CO" sz="3600" b="1" kern="12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0E15A35-3CE1-4DD9-B1A7-FA97E641A0AF}"/>
              </a:ext>
            </a:extLst>
          </p:cNvPr>
          <p:cNvSpPr txBox="1"/>
          <p:nvPr/>
        </p:nvSpPr>
        <p:spPr>
          <a:xfrm>
            <a:off x="2383043" y="1265507"/>
            <a:ext cx="2282437" cy="5211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CO" sz="36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Objetivo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36BC6752-1020-4063-A625-8DCF99B2D234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8DAC8B-43DA-4A63-8197-F374182B3183}"/>
              </a:ext>
            </a:extLst>
          </p:cNvPr>
          <p:cNvSpPr/>
          <p:nvPr/>
        </p:nvSpPr>
        <p:spPr>
          <a:xfrm>
            <a:off x="-27925" y="-4616"/>
            <a:ext cx="12192000" cy="1365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46F0422-8A94-48E6-9CBB-BD7D93D4F18D}"/>
              </a:ext>
            </a:extLst>
          </p:cNvPr>
          <p:cNvSpPr txBox="1"/>
          <p:nvPr/>
        </p:nvSpPr>
        <p:spPr>
          <a:xfrm>
            <a:off x="4093020" y="3264310"/>
            <a:ext cx="493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rPr>
              <a:t>Preprocesado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A69DA70-8790-4CC4-88BD-EAA0D65B9778}"/>
              </a:ext>
            </a:extLst>
          </p:cNvPr>
          <p:cNvSpPr txBox="1"/>
          <p:nvPr/>
        </p:nvSpPr>
        <p:spPr>
          <a:xfrm>
            <a:off x="2866160" y="1823572"/>
            <a:ext cx="3683328" cy="5211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Estado del arte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03ACC6-861E-4F76-B99A-3903171A6DDB}"/>
              </a:ext>
            </a:extLst>
          </p:cNvPr>
          <p:cNvSpPr txBox="1"/>
          <p:nvPr/>
        </p:nvSpPr>
        <p:spPr>
          <a:xfrm>
            <a:off x="639620" y="258017"/>
            <a:ext cx="426489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7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Agenda</a:t>
            </a:r>
            <a:endParaRPr lang="es-CO" sz="57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811E68E-B909-46DD-8EE9-B4FACE653C7D}"/>
              </a:ext>
            </a:extLst>
          </p:cNvPr>
          <p:cNvSpPr/>
          <p:nvPr/>
        </p:nvSpPr>
        <p:spPr>
          <a:xfrm>
            <a:off x="4495661" y="4126536"/>
            <a:ext cx="339637" cy="3038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274772B-9245-44CC-BEF8-F0EFD498ABC5}"/>
              </a:ext>
            </a:extLst>
          </p:cNvPr>
          <p:cNvSpPr txBox="1"/>
          <p:nvPr/>
        </p:nvSpPr>
        <p:spPr>
          <a:xfrm>
            <a:off x="4835298" y="3955313"/>
            <a:ext cx="558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rPr>
              <a:t>Modelo del clasificador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28B8C4A-ED09-4AD2-8EEF-19DCB4438DBF}"/>
              </a:ext>
            </a:extLst>
          </p:cNvPr>
          <p:cNvSpPr/>
          <p:nvPr/>
        </p:nvSpPr>
        <p:spPr>
          <a:xfrm>
            <a:off x="5117967" y="4815231"/>
            <a:ext cx="339637" cy="3038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A9C393E-0A4F-4FC5-8F1C-3A3F66F4F7F3}"/>
              </a:ext>
            </a:extLst>
          </p:cNvPr>
          <p:cNvSpPr txBox="1"/>
          <p:nvPr/>
        </p:nvSpPr>
        <p:spPr>
          <a:xfrm>
            <a:off x="5457604" y="4644008"/>
            <a:ext cx="558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rPr>
              <a:t>Resultado y conclusiones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E10C6A4-FC9A-4710-A0C4-E67B7CD8F2C1}"/>
              </a:ext>
            </a:extLst>
          </p:cNvPr>
          <p:cNvSpPr/>
          <p:nvPr/>
        </p:nvSpPr>
        <p:spPr>
          <a:xfrm>
            <a:off x="5756363" y="5524767"/>
            <a:ext cx="339637" cy="3038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A18B8A7-2DED-4094-A5A9-F9F4EEC5A3C6}"/>
              </a:ext>
            </a:extLst>
          </p:cNvPr>
          <p:cNvSpPr txBox="1"/>
          <p:nvPr/>
        </p:nvSpPr>
        <p:spPr>
          <a:xfrm>
            <a:off x="6096000" y="5308872"/>
            <a:ext cx="558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753815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581D04E-9787-49F3-92E1-36E6A3954D0F}"/>
              </a:ext>
            </a:extLst>
          </p:cNvPr>
          <p:cNvSpPr/>
          <p:nvPr/>
        </p:nvSpPr>
        <p:spPr>
          <a:xfrm>
            <a:off x="152400" y="1886261"/>
            <a:ext cx="11887200" cy="3553884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ES" sz="540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rPr>
              <a:t>Desarrollar un algoritmo que realice la clasificación de un cuerpo hídrico (centrado en el embalse de </a:t>
            </a:r>
            <a:r>
              <a:rPr lang="es-ES" sz="5400" dirty="0" err="1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rPr>
              <a:t>Tónime</a:t>
            </a:r>
            <a:r>
              <a:rPr lang="es-ES" sz="540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rPr>
              <a:t>) Utilizando imágenes de radar SAR</a:t>
            </a:r>
            <a:endParaRPr lang="es-CO" sz="5400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587B0B-0475-41D0-946A-5557B263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914"/>
            <a:ext cx="10515600" cy="1325563"/>
          </a:xfrm>
        </p:spPr>
        <p:txBody>
          <a:bodyPr/>
          <a:lstStyle/>
          <a:p>
            <a:br>
              <a:rPr lang="es-CO" dirty="0"/>
            </a:br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6190412" cy="633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Objetivo</a:t>
            </a:r>
            <a:r>
              <a:rPr lang="es-ES" sz="3600" b="1" dirty="0">
                <a:solidFill>
                  <a:srgbClr val="0070C0"/>
                </a:solidFill>
              </a:rPr>
              <a:t> </a:t>
            </a:r>
            <a:endParaRPr lang="es-CO" sz="3600" b="1" dirty="0">
              <a:solidFill>
                <a:srgbClr val="0070C0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9680CB-26B3-46FF-83F1-F690EF07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0B0A4CB-4138-4B16-A43E-47DA862A4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11600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09087" y="666533"/>
            <a:ext cx="10033775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22800" dirty="0">
                <a:latin typeface="+mn-lt"/>
                <a:ea typeface="+mn-ea"/>
                <a:cs typeface="+mn-cs"/>
              </a:rPr>
              <a:t>Estado del arte</a:t>
            </a:r>
          </a:p>
          <a:p>
            <a:r>
              <a:rPr lang="es-ES" dirty="0"/>
              <a:t> </a:t>
            </a:r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9680CB-26B3-46FF-83F1-F690EF07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96875C8-F082-4866-BB01-45CEBAA49116}"/>
              </a:ext>
            </a:extLst>
          </p:cNvPr>
          <p:cNvSpPr/>
          <p:nvPr/>
        </p:nvSpPr>
        <p:spPr>
          <a:xfrm>
            <a:off x="110532" y="1123463"/>
            <a:ext cx="4807928" cy="22072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68103A1-E878-406A-967B-54656AA151EE}"/>
              </a:ext>
            </a:extLst>
          </p:cNvPr>
          <p:cNvSpPr/>
          <p:nvPr/>
        </p:nvSpPr>
        <p:spPr>
          <a:xfrm>
            <a:off x="5978069" y="1058711"/>
            <a:ext cx="5861485" cy="2474032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4" name="Imagen 1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17730CF-C49B-46D1-BAD3-538B55658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18D589C-3CCE-41EB-BEB0-A9FF4075B7BE}"/>
              </a:ext>
            </a:extLst>
          </p:cNvPr>
          <p:cNvSpPr txBox="1"/>
          <p:nvPr/>
        </p:nvSpPr>
        <p:spPr>
          <a:xfrm>
            <a:off x="-249151" y="3389273"/>
            <a:ext cx="569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Medición de </a:t>
            </a:r>
            <a:r>
              <a:rPr lang="es-ES" b="1" dirty="0"/>
              <a:t>contenido de humedad de estructuras de hormigón</a:t>
            </a:r>
            <a:r>
              <a:rPr lang="es-CO" b="1" dirty="0"/>
              <a:t>[1]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9FC4C4-DF29-47BF-9BB2-94D596776BF4}"/>
              </a:ext>
            </a:extLst>
          </p:cNvPr>
          <p:cNvSpPr txBox="1"/>
          <p:nvPr/>
        </p:nvSpPr>
        <p:spPr>
          <a:xfrm>
            <a:off x="6552507" y="3526984"/>
            <a:ext cx="471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Figura2. Monitoreo de superficies terrestres </a:t>
            </a:r>
          </a:p>
          <a:p>
            <a:pPr algn="ctr"/>
            <a:r>
              <a:rPr lang="es-CO" b="1" dirty="0"/>
              <a:t>atreves del tiempo[2]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DAB684-DFF4-443B-88CA-751CA0A7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293" y="1202288"/>
            <a:ext cx="5361035" cy="22054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CF01AD-8E4F-4604-840D-B9BFE08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3" y="1301802"/>
            <a:ext cx="4499386" cy="18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B42CAB7-9289-4CA1-8C53-37420E952CD3}"/>
              </a:ext>
            </a:extLst>
          </p:cNvPr>
          <p:cNvSpPr/>
          <p:nvPr/>
        </p:nvSpPr>
        <p:spPr>
          <a:xfrm>
            <a:off x="649460" y="4055930"/>
            <a:ext cx="3874477" cy="240928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E7D1A22-4666-40D4-87A0-9A74115C1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88" y="4127687"/>
            <a:ext cx="3319620" cy="225197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AF9DAFBD-966A-4332-8DAB-9732E9DD2DAC}"/>
              </a:ext>
            </a:extLst>
          </p:cNvPr>
          <p:cNvSpPr txBox="1"/>
          <p:nvPr/>
        </p:nvSpPr>
        <p:spPr>
          <a:xfrm>
            <a:off x="304883" y="6471877"/>
            <a:ext cx="461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Detección de petróleo[3]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196CC3C-18BD-47C0-A0B6-032D5CEB6652}"/>
              </a:ext>
            </a:extLst>
          </p:cNvPr>
          <p:cNvSpPr/>
          <p:nvPr/>
        </p:nvSpPr>
        <p:spPr>
          <a:xfrm>
            <a:off x="6802733" y="4172027"/>
            <a:ext cx="3597311" cy="229985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A822E2E-CFB5-4EB3-9A71-29F1C489B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962" y="4213362"/>
            <a:ext cx="2934590" cy="225184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2CE43B9B-8D2A-4046-87BC-0E181C9BB818}"/>
              </a:ext>
            </a:extLst>
          </p:cNvPr>
          <p:cNvSpPr txBox="1"/>
          <p:nvPr/>
        </p:nvSpPr>
        <p:spPr>
          <a:xfrm>
            <a:off x="6348817" y="6497362"/>
            <a:ext cx="461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Monitoreo de actividades agrícolas[4]</a:t>
            </a:r>
          </a:p>
        </p:txBody>
      </p:sp>
    </p:spTree>
    <p:extLst>
      <p:ext uri="{BB962C8B-B14F-4D97-AF65-F5344CB8AC3E}">
        <p14:creationId xmlns:p14="http://schemas.microsoft.com/office/powerpoint/2010/main" val="154502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556817" y="197426"/>
            <a:ext cx="7936389" cy="9961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0" defTabSz="1333500">
              <a:spcAft>
                <a:spcPct val="35000"/>
              </a:spcAft>
            </a:pPr>
            <a:r>
              <a:rPr lang="es-CO" sz="5700" dirty="0">
                <a:latin typeface="+mn-lt"/>
                <a:ea typeface="+mn-ea"/>
                <a:cs typeface="+mn-cs"/>
              </a:rPr>
              <a:t>Macro proceso</a:t>
            </a:r>
            <a:r>
              <a:rPr lang="es-ES" sz="5700" dirty="0">
                <a:latin typeface="+mn-lt"/>
                <a:ea typeface="+mn-ea"/>
                <a:cs typeface="+mn-cs"/>
              </a:rPr>
              <a:t> </a:t>
            </a:r>
            <a:endParaRPr lang="es-CO" sz="57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Imagen 1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DB9FD00-6DFD-4EF6-B12A-47669A896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7A1561-81C6-4AC6-94C4-DE10C091C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17" y="1360498"/>
            <a:ext cx="11033091" cy="5486988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4D2EC8A-2D6C-45BD-9D78-756881654780}"/>
              </a:ext>
            </a:extLst>
          </p:cNvPr>
          <p:cNvSpPr/>
          <p:nvPr/>
        </p:nvSpPr>
        <p:spPr>
          <a:xfrm>
            <a:off x="7842100" y="3436924"/>
            <a:ext cx="3521843" cy="161198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400" dirty="0">
                <a:solidFill>
                  <a:schemeClr val="tx1"/>
                </a:solidFill>
              </a:rPr>
              <a:t>METADATOS</a:t>
            </a:r>
          </a:p>
        </p:txBody>
      </p:sp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7AAC4ED3-17F4-43BD-89B6-E837F3CE780C}"/>
              </a:ext>
            </a:extLst>
          </p:cNvPr>
          <p:cNvSpPr/>
          <p:nvPr/>
        </p:nvSpPr>
        <p:spPr>
          <a:xfrm>
            <a:off x="6882130" y="3875406"/>
            <a:ext cx="803868" cy="735018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62C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A674CA60-0277-475C-A1A8-EB2281E94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80" y="1756514"/>
            <a:ext cx="5933471" cy="47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556817" y="197426"/>
            <a:ext cx="7936389" cy="9961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0" defTabSz="1333500">
              <a:spcAft>
                <a:spcPct val="35000"/>
              </a:spcAft>
            </a:pPr>
            <a:r>
              <a:rPr lang="es-CO" sz="5700" dirty="0">
                <a:latin typeface="+mn-lt"/>
                <a:ea typeface="+mn-ea"/>
                <a:cs typeface="+mn-cs"/>
              </a:rPr>
              <a:t>Macro proceso</a:t>
            </a:r>
            <a:r>
              <a:rPr lang="es-ES" sz="5700" dirty="0">
                <a:latin typeface="+mn-lt"/>
                <a:ea typeface="+mn-ea"/>
                <a:cs typeface="+mn-cs"/>
              </a:rPr>
              <a:t> </a:t>
            </a:r>
            <a:endParaRPr lang="es-CO" sz="57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Imagen 1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DB9FD00-6DFD-4EF6-B12A-47669A896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7A1561-81C6-4AC6-94C4-DE10C091C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17" y="1231293"/>
            <a:ext cx="11033091" cy="5486988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02AF786-4DBB-4B1C-966A-7EA10DC6F0FD}"/>
              </a:ext>
            </a:extLst>
          </p:cNvPr>
          <p:cNvSpPr/>
          <p:nvPr/>
        </p:nvSpPr>
        <p:spPr>
          <a:xfrm>
            <a:off x="1585814" y="3526971"/>
            <a:ext cx="3372685" cy="293755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65685C99-C86F-4646-82A9-8C210FAEDDF7}"/>
              </a:ext>
            </a:extLst>
          </p:cNvPr>
          <p:cNvSpPr/>
          <p:nvPr/>
        </p:nvSpPr>
        <p:spPr>
          <a:xfrm>
            <a:off x="4958499" y="2974311"/>
            <a:ext cx="3167405" cy="309260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E3E39AA8-7BFC-46D2-9590-65ADB17DC627}"/>
              </a:ext>
            </a:extLst>
          </p:cNvPr>
          <p:cNvSpPr/>
          <p:nvPr/>
        </p:nvSpPr>
        <p:spPr>
          <a:xfrm>
            <a:off x="8125905" y="1786649"/>
            <a:ext cx="3167405" cy="3699752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F3AEFF-FDA4-4314-AC9F-9FD7C68F7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269221"/>
            <a:ext cx="9343242" cy="400095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4D2EC8A-2D6C-45BD-9D78-756881654780}"/>
              </a:ext>
            </a:extLst>
          </p:cNvPr>
          <p:cNvSpPr/>
          <p:nvPr/>
        </p:nvSpPr>
        <p:spPr>
          <a:xfrm>
            <a:off x="701166" y="2437567"/>
            <a:ext cx="801086" cy="357208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9419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" grpId="0" animBg="1"/>
      <p:bldP spid="3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6190412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dirty="0">
                <a:latin typeface="+mn-lt"/>
                <a:ea typeface="+mn-ea"/>
                <a:cs typeface="+mn-cs"/>
              </a:rPr>
              <a:t>Preprocesado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9680CB-26B3-46FF-83F1-F690EF07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101" y="6287339"/>
            <a:ext cx="27432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7</a:t>
            </a:fld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Imagen 4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D1A1725-6671-4B56-A6DF-C8085C12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942EF29-4EA1-4D22-93A1-52D6F54FD11B}"/>
              </a:ext>
            </a:extLst>
          </p:cNvPr>
          <p:cNvSpPr/>
          <p:nvPr/>
        </p:nvSpPr>
        <p:spPr>
          <a:xfrm>
            <a:off x="85016" y="1093344"/>
            <a:ext cx="678660" cy="32102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83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51A903F-C3D1-4CD7-9A07-4FB3CF814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71" y="1717334"/>
            <a:ext cx="11033091" cy="514066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76F51E1-4C01-47E8-AF4B-AD6FE4DAD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157" y="2326634"/>
            <a:ext cx="8946037" cy="4232010"/>
          </a:xfrm>
          <a:prstGeom prst="rect">
            <a:avLst/>
          </a:prstGeom>
        </p:spPr>
      </p:pic>
      <p:sp>
        <p:nvSpPr>
          <p:cNvPr id="26" name="Rectángulo: esquinas redondeadas 4">
            <a:extLst>
              <a:ext uri="{FF2B5EF4-FFF2-40B4-BE49-F238E27FC236}">
                <a16:creationId xmlns:a16="http://schemas.microsoft.com/office/drawing/2014/main" id="{8505722F-8536-49F0-888E-8F76445315AD}"/>
              </a:ext>
            </a:extLst>
          </p:cNvPr>
          <p:cNvSpPr/>
          <p:nvPr/>
        </p:nvSpPr>
        <p:spPr>
          <a:xfrm>
            <a:off x="3256898" y="1853146"/>
            <a:ext cx="1556262" cy="3859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CO" sz="1800" b="0" strike="noStrike" spc="-1" dirty="0">
                <a:solidFill>
                  <a:srgbClr val="000000"/>
                </a:solidFill>
                <a:latin typeface="Calibri"/>
              </a:rPr>
              <a:t>1000x1000p</a:t>
            </a:r>
            <a:endParaRPr lang="es-CO" sz="1800" b="0" strike="noStrike" spc="-1" dirty="0">
              <a:latin typeface="Arial"/>
            </a:endParaRPr>
          </a:p>
        </p:txBody>
      </p:sp>
      <p:sp>
        <p:nvSpPr>
          <p:cNvPr id="27" name="Rectángulo: esquinas redondeadas 4">
            <a:extLst>
              <a:ext uri="{FF2B5EF4-FFF2-40B4-BE49-F238E27FC236}">
                <a16:creationId xmlns:a16="http://schemas.microsoft.com/office/drawing/2014/main" id="{0F091C5F-74E5-45BE-B67C-66B7C1B4C716}"/>
              </a:ext>
            </a:extLst>
          </p:cNvPr>
          <p:cNvSpPr/>
          <p:nvPr/>
        </p:nvSpPr>
        <p:spPr>
          <a:xfrm>
            <a:off x="7405475" y="4601330"/>
            <a:ext cx="1556262" cy="3859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CO" sz="1800" b="0" strike="noStrike" spc="-1" dirty="0">
                <a:solidFill>
                  <a:srgbClr val="000000"/>
                </a:solidFill>
                <a:latin typeface="Calibri"/>
              </a:rPr>
              <a:t>900x1200p</a:t>
            </a:r>
            <a:endParaRPr lang="es-CO" sz="1800" b="0" strike="noStrike" spc="-1" dirty="0">
              <a:latin typeface="Arial"/>
            </a:endParaRPr>
          </a:p>
        </p:txBody>
      </p:sp>
      <p:sp>
        <p:nvSpPr>
          <p:cNvPr id="28" name="Rectángulo: esquinas redondeadas 4">
            <a:extLst>
              <a:ext uri="{FF2B5EF4-FFF2-40B4-BE49-F238E27FC236}">
                <a16:creationId xmlns:a16="http://schemas.microsoft.com/office/drawing/2014/main" id="{ECDA8BB5-9A50-46FC-A117-1F82A765C066}"/>
              </a:ext>
            </a:extLst>
          </p:cNvPr>
          <p:cNvSpPr/>
          <p:nvPr/>
        </p:nvSpPr>
        <p:spPr>
          <a:xfrm>
            <a:off x="9438236" y="5161948"/>
            <a:ext cx="1182871" cy="3651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CO" sz="1800" b="0" strike="noStrike" spc="-1" dirty="0">
                <a:solidFill>
                  <a:srgbClr val="000000"/>
                </a:solidFill>
                <a:latin typeface="Calibri"/>
              </a:rPr>
              <a:t>100x100p</a:t>
            </a:r>
            <a:endParaRPr lang="es-CO" sz="1800" b="0" strike="noStrike" spc="-1" dirty="0">
              <a:latin typeface="Arial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E8886FB3-F24A-4AA7-9816-9EBAFAB0EA57}"/>
              </a:ext>
            </a:extLst>
          </p:cNvPr>
          <p:cNvSpPr txBox="1">
            <a:spLocks/>
          </p:cNvSpPr>
          <p:nvPr/>
        </p:nvSpPr>
        <p:spPr>
          <a:xfrm>
            <a:off x="763676" y="1191163"/>
            <a:ext cx="6159638" cy="3462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6000" dirty="0">
                <a:latin typeface="+mn-lt"/>
                <a:ea typeface="+mn-ea"/>
                <a:cs typeface="+mn-cs"/>
              </a:rPr>
              <a:t>Reducción de tamaño</a:t>
            </a:r>
          </a:p>
          <a:p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1419D4-E2B1-4D5F-8545-985A31B91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719" y="2284685"/>
            <a:ext cx="3063748" cy="22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6190412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dirty="0">
                <a:latin typeface="+mn-lt"/>
                <a:ea typeface="+mn-ea"/>
                <a:cs typeface="+mn-cs"/>
              </a:rPr>
              <a:t>Preprocesado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9680CB-26B3-46FF-83F1-F690EF07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101" y="6287339"/>
            <a:ext cx="27432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8</a:t>
            </a:fld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Imagen 4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D1A1725-6671-4B56-A6DF-C8085C12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942EF29-4EA1-4D22-93A1-52D6F54FD11B}"/>
              </a:ext>
            </a:extLst>
          </p:cNvPr>
          <p:cNvSpPr/>
          <p:nvPr/>
        </p:nvSpPr>
        <p:spPr>
          <a:xfrm>
            <a:off x="85016" y="1093344"/>
            <a:ext cx="678660" cy="32102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83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51A903F-C3D1-4CD7-9A07-4FB3CF814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71" y="1717334"/>
            <a:ext cx="11033091" cy="5140666"/>
          </a:xfrm>
          <a:prstGeom prst="rect">
            <a:avLst/>
          </a:prstGeom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E8886FB3-F24A-4AA7-9816-9EBAFAB0EA57}"/>
              </a:ext>
            </a:extLst>
          </p:cNvPr>
          <p:cNvSpPr txBox="1">
            <a:spLocks/>
          </p:cNvSpPr>
          <p:nvPr/>
        </p:nvSpPr>
        <p:spPr>
          <a:xfrm>
            <a:off x="763676" y="1191163"/>
            <a:ext cx="6159638" cy="3462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6000" dirty="0">
                <a:latin typeface="+mn-lt"/>
                <a:ea typeface="+mn-ea"/>
                <a:cs typeface="+mn-cs"/>
              </a:rPr>
              <a:t>Filtrado</a:t>
            </a:r>
          </a:p>
          <a:p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A303CD-5309-439D-A171-677C9ABBD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67" y="2030314"/>
            <a:ext cx="3084053" cy="22375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D3638E-C9C7-406C-9CD3-C6A9B6FDA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844" y="4489227"/>
            <a:ext cx="3003387" cy="21693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B4C01A6-C4E4-4B15-8E49-ABFA94FEC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542" y="4414276"/>
            <a:ext cx="2991578" cy="21608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47E483-D15E-4343-9CFA-3D9DCE670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150" y="1840366"/>
            <a:ext cx="3210081" cy="2399113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0948BB4-E208-44AC-A8DC-570A603C14D5}"/>
              </a:ext>
            </a:extLst>
          </p:cNvPr>
          <p:cNvSpPr/>
          <p:nvPr/>
        </p:nvSpPr>
        <p:spPr>
          <a:xfrm>
            <a:off x="5643274" y="4287667"/>
            <a:ext cx="904492" cy="439600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err="1"/>
              <a:t>Kernel</a:t>
            </a:r>
            <a:endParaRPr lang="es-CO" dirty="0">
              <a:solidFill>
                <a:schemeClr val="dk1"/>
              </a:solidFill>
            </a:endParaRPr>
          </a:p>
        </p:txBody>
      </p:sp>
      <p:sp>
        <p:nvSpPr>
          <p:cNvPr id="15" name="Flecha: cheurón 14">
            <a:extLst>
              <a:ext uri="{FF2B5EF4-FFF2-40B4-BE49-F238E27FC236}">
                <a16:creationId xmlns:a16="http://schemas.microsoft.com/office/drawing/2014/main" id="{DA9F89CA-EDDF-4014-8D5F-32293A65D5F0}"/>
              </a:ext>
            </a:extLst>
          </p:cNvPr>
          <p:cNvSpPr/>
          <p:nvPr/>
        </p:nvSpPr>
        <p:spPr>
          <a:xfrm>
            <a:off x="4783015" y="4239479"/>
            <a:ext cx="432080" cy="487788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solidFill>
              <a:srgbClr val="62C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1" name="Flecha: cheurón 30">
            <a:extLst>
              <a:ext uri="{FF2B5EF4-FFF2-40B4-BE49-F238E27FC236}">
                <a16:creationId xmlns:a16="http://schemas.microsoft.com/office/drawing/2014/main" id="{35831E78-9E76-45E7-90B7-E8C757477442}"/>
              </a:ext>
            </a:extLst>
          </p:cNvPr>
          <p:cNvSpPr/>
          <p:nvPr/>
        </p:nvSpPr>
        <p:spPr>
          <a:xfrm>
            <a:off x="6908381" y="4249770"/>
            <a:ext cx="432080" cy="487788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solidFill>
              <a:srgbClr val="62C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5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8314004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dirty="0">
                <a:latin typeface="+mn-lt"/>
                <a:ea typeface="+mn-ea"/>
                <a:cs typeface="+mn-cs"/>
              </a:rPr>
              <a:t>Modelo del clasificador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Imagen 4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D1A1725-6671-4B56-A6DF-C8085C12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53252565-DCE4-427F-BFD6-48B96A8EDF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300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11471CE-232A-4F0C-8642-607B3275C528}"/>
              </a:ext>
            </a:extLst>
          </p:cNvPr>
          <p:cNvSpPr/>
          <p:nvPr/>
        </p:nvSpPr>
        <p:spPr>
          <a:xfrm>
            <a:off x="301225" y="1200425"/>
            <a:ext cx="817127" cy="469065"/>
          </a:xfrm>
          <a:prstGeom prst="roundRect">
            <a:avLst/>
          </a:prstGeom>
          <a:solidFill>
            <a:schemeClr val="accent2">
              <a:lumMod val="75000"/>
              <a:alpha val="81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D65A0A0-CA9C-40A7-A789-BCC1EB2E36D8}"/>
              </a:ext>
            </a:extLst>
          </p:cNvPr>
          <p:cNvSpPr txBox="1">
            <a:spLocks/>
          </p:cNvSpPr>
          <p:nvPr/>
        </p:nvSpPr>
        <p:spPr>
          <a:xfrm>
            <a:off x="1319318" y="1348743"/>
            <a:ext cx="7322264" cy="3462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6000" dirty="0">
                <a:latin typeface="+mn-lt"/>
                <a:ea typeface="+mn-ea"/>
                <a:cs typeface="+mn-cs"/>
              </a:rPr>
              <a:t>Entrenamiento</a:t>
            </a:r>
          </a:p>
          <a:p>
            <a:endParaRPr lang="es-CO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D8EAF84-2D9D-409E-B357-91DD5367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0" y="1702876"/>
            <a:ext cx="11033091" cy="4443436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F2079A2-319F-4C43-8201-EDD19EC2A41B}"/>
              </a:ext>
            </a:extLst>
          </p:cNvPr>
          <p:cNvSpPr/>
          <p:nvPr/>
        </p:nvSpPr>
        <p:spPr>
          <a:xfrm>
            <a:off x="903859" y="2571593"/>
            <a:ext cx="3743981" cy="35060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Set de datos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FEFA3EC-2856-4F96-8E53-57673D122766}"/>
              </a:ext>
            </a:extLst>
          </p:cNvPr>
          <p:cNvSpPr/>
          <p:nvPr/>
        </p:nvSpPr>
        <p:spPr>
          <a:xfrm>
            <a:off x="874769" y="2980098"/>
            <a:ext cx="1825816" cy="14705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444384-C06B-46B2-9AC9-123864D47626}"/>
              </a:ext>
            </a:extLst>
          </p:cNvPr>
          <p:cNvSpPr txBox="1"/>
          <p:nvPr/>
        </p:nvSpPr>
        <p:spPr>
          <a:xfrm>
            <a:off x="1479844" y="3462929"/>
            <a:ext cx="68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163</a:t>
            </a: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44BC2ABB-C735-49BF-87B3-462B03181011}"/>
              </a:ext>
            </a:extLst>
          </p:cNvPr>
          <p:cNvSpPr/>
          <p:nvPr/>
        </p:nvSpPr>
        <p:spPr>
          <a:xfrm>
            <a:off x="2802749" y="2980098"/>
            <a:ext cx="1825816" cy="14705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9A28F5E3-CD30-49B2-9AEC-6C4E2AB2D859}"/>
              </a:ext>
            </a:extLst>
          </p:cNvPr>
          <p:cNvSpPr txBox="1"/>
          <p:nvPr/>
        </p:nvSpPr>
        <p:spPr>
          <a:xfrm>
            <a:off x="3452567" y="3462929"/>
            <a:ext cx="56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52</a:t>
            </a: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EC6EF8D8-AD0A-4CF2-A6DD-B7303485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834936" y="876163"/>
            <a:ext cx="2266111" cy="5736094"/>
          </a:xfrm>
          <a:prstGeom prst="rect">
            <a:avLst/>
          </a:prstGeom>
        </p:spPr>
      </p:pic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23192D8-A999-4635-89DD-2211AD11D588}"/>
              </a:ext>
            </a:extLst>
          </p:cNvPr>
          <p:cNvSpPr/>
          <p:nvPr/>
        </p:nvSpPr>
        <p:spPr>
          <a:xfrm>
            <a:off x="953417" y="3982495"/>
            <a:ext cx="1668519" cy="32882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Entrenamiento</a:t>
            </a:r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EDC5C68A-7EC2-438C-9DEA-4C1A8B649484}"/>
              </a:ext>
            </a:extLst>
          </p:cNvPr>
          <p:cNvSpPr/>
          <p:nvPr/>
        </p:nvSpPr>
        <p:spPr>
          <a:xfrm>
            <a:off x="2960380" y="3982495"/>
            <a:ext cx="1510554" cy="32882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Validación</a:t>
            </a:r>
          </a:p>
        </p:txBody>
      </p:sp>
    </p:spTree>
    <p:extLst>
      <p:ext uri="{BB962C8B-B14F-4D97-AF65-F5344CB8AC3E}">
        <p14:creationId xmlns:p14="http://schemas.microsoft.com/office/powerpoint/2010/main" val="17436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75000"/>
          </a:schemeClr>
        </a:solidFill>
        <a:ln>
          <a:solidFill>
            <a:srgbClr val="62CB3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9DE94FDE8AABF43B235057F41B81DDD" ma:contentTypeVersion="11" ma:contentTypeDescription="Crear nuevo documento." ma:contentTypeScope="" ma:versionID="fb11b92e0e448ec84557d13ee3288434">
  <xsd:schema xmlns:xsd="http://www.w3.org/2001/XMLSchema" xmlns:xs="http://www.w3.org/2001/XMLSchema" xmlns:p="http://schemas.microsoft.com/office/2006/metadata/properties" xmlns:ns3="c9ae0e21-1ffb-49a9-9cd4-b09f505c521c" xmlns:ns4="13691cfc-d44f-4526-9c4e-358f679b54de" targetNamespace="http://schemas.microsoft.com/office/2006/metadata/properties" ma:root="true" ma:fieldsID="39ae9a6f0dc6a86a2cdd0983b41ad609" ns3:_="" ns4:_="">
    <xsd:import namespace="c9ae0e21-1ffb-49a9-9cd4-b09f505c521c"/>
    <xsd:import namespace="13691cfc-d44f-4526-9c4e-358f679b54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e0e21-1ffb-49a9-9cd4-b09f505c52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91cfc-d44f-4526-9c4e-358f679b54d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ae0e21-1ffb-49a9-9cd4-b09f505c521c" xsi:nil="true"/>
  </documentManagement>
</p:properties>
</file>

<file path=customXml/itemProps1.xml><?xml version="1.0" encoding="utf-8"?>
<ds:datastoreItem xmlns:ds="http://schemas.openxmlformats.org/officeDocument/2006/customXml" ds:itemID="{B4D4DE61-5BCF-4441-94E3-20352F9435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ae0e21-1ffb-49a9-9cd4-b09f505c521c"/>
    <ds:schemaRef ds:uri="13691cfc-d44f-4526-9c4e-358f679b54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C43C6D-6826-4BD8-B237-8C7B53A17B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06DA36-8A4D-426F-9723-4FDC0E3F697E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13691cfc-d44f-4526-9c4e-358f679b54de"/>
    <ds:schemaRef ds:uri="c9ae0e21-1ffb-49a9-9cd4-b09f505c521c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3118</TotalTime>
  <Words>595</Words>
  <Application>Microsoft Office PowerPoint</Application>
  <PresentationFormat>Panorámica</PresentationFormat>
  <Paragraphs>92</Paragraphs>
  <Slides>13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Barlow</vt:lpstr>
      <vt:lpstr>Calibri</vt:lpstr>
      <vt:lpstr>Calibri Light</vt:lpstr>
      <vt:lpstr>Tema de Office</vt:lpstr>
      <vt:lpstr>Presentación de PowerPoint</vt:lpstr>
      <vt:lpstr>Presentación de PowerPoint</vt:lpstr>
      <vt:lpstr>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UN SENESOR PARA LA MEDION DE MICRO PLASTICOS EN CUERPOS ACUOSOS UTILIZANDO espectroscopia de impedancia electroquímica</dc:title>
  <dc:creator>Asus</dc:creator>
  <cp:lastModifiedBy>Juan Daniel Sarmiento Abello</cp:lastModifiedBy>
  <cp:revision>35</cp:revision>
  <dcterms:created xsi:type="dcterms:W3CDTF">2022-03-24T15:03:15Z</dcterms:created>
  <dcterms:modified xsi:type="dcterms:W3CDTF">2023-11-30T13:24:05Z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0x01010079DE94FDE8AABF43B235057F41B81DDD</vt:lpwstr>
  </property>
</Properties>
</file>